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9" r:id="rId2"/>
    <p:sldId id="320" r:id="rId3"/>
    <p:sldId id="318" r:id="rId4"/>
    <p:sldId id="310" r:id="rId5"/>
    <p:sldId id="260" r:id="rId6"/>
    <p:sldId id="321" r:id="rId7"/>
    <p:sldId id="316" r:id="rId8"/>
    <p:sldId id="267" r:id="rId9"/>
    <p:sldId id="312" r:id="rId10"/>
    <p:sldId id="317" r:id="rId11"/>
    <p:sldId id="314" r:id="rId12"/>
    <p:sldId id="305" r:id="rId13"/>
    <p:sldId id="311" r:id="rId14"/>
    <p:sldId id="301" r:id="rId15"/>
    <p:sldId id="322" r:id="rId16"/>
    <p:sldId id="323" r:id="rId17"/>
    <p:sldId id="324" r:id="rId18"/>
    <p:sldId id="325" r:id="rId19"/>
    <p:sldId id="304" r:id="rId20"/>
    <p:sldId id="327" r:id="rId21"/>
    <p:sldId id="306" r:id="rId22"/>
    <p:sldId id="308" r:id="rId23"/>
    <p:sldId id="307" r:id="rId24"/>
    <p:sldId id="309" r:id="rId25"/>
    <p:sldId id="266" r:id="rId26"/>
  </p:sldIdLst>
  <p:sldSz cx="12192000" cy="6858000"/>
  <p:notesSz cx="7104063" cy="10234613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FBFE"/>
    <a:srgbClr val="FF6699"/>
    <a:srgbClr val="9B6BF2"/>
    <a:srgbClr val="FF3399"/>
    <a:srgbClr val="0E0F2B"/>
    <a:srgbClr val="00FF00"/>
    <a:srgbClr val="A027A9"/>
    <a:srgbClr val="E33D6F"/>
    <a:srgbClr val="6AE7FF"/>
    <a:srgbClr val="050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90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F6C1-9603-45EE-A0D2-F3D33C7FD7D2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E28E-8D29-409A-8F38-39A934621C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285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015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508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47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97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87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927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01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832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071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1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227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019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83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107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8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059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17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057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62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9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80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90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949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1E28E-8D29-409A-8F38-39A934621C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30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48e1d0cbffed09322e60ec6a930eaf3"/>
          <p:cNvPicPr>
            <a:picLocks noChangeAspect="1"/>
          </p:cNvPicPr>
          <p:nvPr userDrawn="1"/>
        </p:nvPicPr>
        <p:blipFill>
          <a:blip r:embed="rId3"/>
          <a:srcRect l="2081" r="13876"/>
          <a:stretch>
            <a:fillRect/>
          </a:stretch>
        </p:blipFill>
        <p:spPr>
          <a:xfrm>
            <a:off x="-60325" y="-5080"/>
            <a:ext cx="12313285" cy="68681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60325" y="-5080"/>
            <a:ext cx="12313285" cy="6869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 advClick="0" advTm="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93e6d2fc74159836bb16d23f5ad7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3686"/>
            <a:ext cx="5147138" cy="518213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90584" y="3406591"/>
            <a:ext cx="383976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崔润邦       赵明明     未伟</a:t>
            </a:r>
            <a:endParaRPr lang="zh-CN" altLang="en-US" sz="24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2300" y="1473457"/>
            <a:ext cx="6468462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 smtClean="0">
                <a:solidFill>
                  <a:srgbClr val="6AE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FInSight</a:t>
            </a:r>
            <a:r>
              <a:rPr lang="zh-CN" altLang="en-US" sz="4400" dirty="0" smtClean="0">
                <a:solidFill>
                  <a:srgbClr val="6AE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队解决方案分享</a:t>
            </a:r>
            <a:endParaRPr lang="en-US" altLang="zh-CN" sz="4400" dirty="0">
              <a:solidFill>
                <a:srgbClr val="6AE7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0" y="5947268"/>
            <a:ext cx="4006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spc="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spc="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多金融场景下的模型训练</a:t>
            </a:r>
            <a:endParaRPr lang="en-US" altLang="zh-CN" b="1" spc="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37700" y="5493616"/>
            <a:ext cx="140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2018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zh-CN" altLang="en-US"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690585" y="1270243"/>
            <a:ext cx="4793441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5532300" y="2374363"/>
            <a:ext cx="4793796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724150" cy="8763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1535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0" name="组合 16"/>
          <p:cNvGrpSpPr/>
          <p:nvPr/>
        </p:nvGrpSpPr>
        <p:grpSpPr bwMode="auto">
          <a:xfrm rot="5400000">
            <a:off x="11210823" y="2061570"/>
            <a:ext cx="381082" cy="277330"/>
            <a:chOff x="3000364" y="642924"/>
            <a:chExt cx="428628" cy="321471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3125380" y="660784"/>
              <a:ext cx="321471" cy="285752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982504" y="696503"/>
              <a:ext cx="250033" cy="214314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9" name="文字方塊 24">
            <a:extLst>
              <a:ext uri="{FF2B5EF4-FFF2-40B4-BE49-F238E27FC236}">
                <a16:creationId xmlns="" xmlns:a16="http://schemas.microsoft.com/office/drawing/2014/main" id="{51A014C9-C90A-486A-8CCC-FDFDDE0B8F49}"/>
              </a:ext>
            </a:extLst>
          </p:cNvPr>
          <p:cNvSpPr txBox="1"/>
          <p:nvPr/>
        </p:nvSpPr>
        <p:spPr>
          <a:xfrm>
            <a:off x="11214678" y="2517803"/>
            <a:ext cx="500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产品每天变化曲线图</a:t>
            </a:r>
            <a:endParaRPr lang="zh-CN" altLang="en-US" dirty="0">
              <a:solidFill>
                <a:srgbClr val="6AE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027"/>
            <a:ext cx="10582603" cy="58754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203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141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数据分析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0" name="组合 16"/>
          <p:cNvGrpSpPr/>
          <p:nvPr/>
        </p:nvGrpSpPr>
        <p:grpSpPr bwMode="auto">
          <a:xfrm rot="5400000">
            <a:off x="10892478" y="1984062"/>
            <a:ext cx="439408" cy="259717"/>
            <a:chOff x="3000364" y="642924"/>
            <a:chExt cx="428628" cy="321471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3125380" y="660784"/>
              <a:ext cx="321471" cy="285752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982504" y="696503"/>
              <a:ext cx="250033" cy="214314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9" name="文字方塊 24">
            <a:extLst>
              <a:ext uri="{FF2B5EF4-FFF2-40B4-BE49-F238E27FC236}">
                <a16:creationId xmlns="" xmlns:a16="http://schemas.microsoft.com/office/drawing/2014/main" id="{51A014C9-C90A-486A-8CCC-FDFDDE0B8F49}"/>
              </a:ext>
            </a:extLst>
          </p:cNvPr>
          <p:cNvSpPr txBox="1"/>
          <p:nvPr/>
        </p:nvSpPr>
        <p:spPr>
          <a:xfrm>
            <a:off x="10946765" y="2333624"/>
            <a:ext cx="3750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sz="1600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集产品每天数据量</a:t>
            </a:r>
            <a:endParaRPr lang="zh-TW" altLang="en-US" sz="1600" dirty="0">
              <a:solidFill>
                <a:srgbClr val="6AE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457"/>
            <a:ext cx="10686992" cy="59558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888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713990" y="2873414"/>
            <a:ext cx="6095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6AE7FF"/>
                </a:solidFill>
              </a:rPr>
              <a:t>03     </a:t>
            </a:r>
            <a:r>
              <a:rPr lang="zh-CN" altLang="en-US" sz="6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特征</a:t>
            </a:r>
            <a:r>
              <a:rPr lang="zh-CN" altLang="en-US" sz="6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工程</a:t>
            </a:r>
          </a:p>
        </p:txBody>
      </p:sp>
    </p:spTree>
    <p:extLst>
      <p:ext uri="{BB962C8B-B14F-4D97-AF65-F5344CB8AC3E}">
        <p14:creationId xmlns:p14="http://schemas.microsoft.com/office/powerpoint/2010/main" val="2532360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/>
          <p:cNvGrpSpPr/>
          <p:nvPr/>
        </p:nvGrpSpPr>
        <p:grpSpPr>
          <a:xfrm rot="10800000" flipH="1">
            <a:off x="856023" y="1551397"/>
            <a:ext cx="9979148" cy="4571727"/>
            <a:chOff x="850264" y="1552754"/>
            <a:chExt cx="10491473" cy="4877076"/>
          </a:xfrm>
        </p:grpSpPr>
        <p:grpSp>
          <p:nvGrpSpPr>
            <p:cNvPr id="13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3" name="平行四边形 2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6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7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8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19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4969" y="1142590"/>
            <a:ext cx="4373501" cy="245835"/>
            <a:chOff x="611" y="1760"/>
            <a:chExt cx="7241" cy="413"/>
          </a:xfrm>
          <a:solidFill>
            <a:srgbClr val="6AE7FF"/>
          </a:solidFill>
        </p:grpSpPr>
        <p:sp>
          <p:nvSpPr>
            <p:cNvPr id="4" name="矩形 3"/>
            <p:cNvSpPr/>
            <p:nvPr/>
          </p:nvSpPr>
          <p:spPr>
            <a:xfrm>
              <a:off x="5477" y="1760"/>
              <a:ext cx="2059" cy="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611" y="1996"/>
              <a:ext cx="5169" cy="72"/>
            </a:xfrm>
            <a:prstGeom prst="parallelogram">
              <a:avLst>
                <a:gd name="adj" fmla="val 3175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279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548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6820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7428" y="1976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3094" y="2173"/>
              <a:ext cx="4759" cy="0"/>
            </a:xfrm>
            <a:prstGeom prst="line">
              <a:avLst/>
            </a:prstGeom>
            <a:grpFill/>
            <a:ln>
              <a:solidFill>
                <a:srgbClr val="6AE7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1637181" y="2819991"/>
            <a:ext cx="8753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600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16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zh-CN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数据分析来看，数据中除了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zh-CN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列和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loan_date</a:t>
            </a:r>
            <a:r>
              <a:rPr lang="zh-CN" altLang="zh-CN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列，其他所有特征并没有给出每一列特征的含义，因此这个在特征工程上带来了很大难度，所以我们只对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zh-CN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列和时间列做了特征，</a:t>
            </a:r>
            <a:r>
              <a:rPr lang="zh-CN" altLang="zh-CN" sz="16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针对时间</a:t>
            </a:r>
            <a:r>
              <a:rPr lang="zh-CN" altLang="zh-CN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列特征我提取了月份、日期和</a:t>
            </a:r>
            <a:r>
              <a:rPr lang="zh-CN" altLang="zh-CN" sz="16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星期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1" name="椭圆 30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960755" y="481330"/>
            <a:ext cx="141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特征工程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075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676526" y="2873414"/>
            <a:ext cx="80105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6AE7FF"/>
                </a:solidFill>
              </a:rPr>
              <a:t>04    </a:t>
            </a:r>
            <a:r>
              <a:rPr lang="zh-CN" altLang="en-US" sz="6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模型设计与分析</a:t>
            </a:r>
            <a:endParaRPr lang="zh-CN" altLang="en-US" sz="6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27991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208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14973"/>
              </p:ext>
            </p:extLst>
          </p:nvPr>
        </p:nvGraphicFramePr>
        <p:xfrm>
          <a:off x="1047964" y="1684961"/>
          <a:ext cx="9894014" cy="4048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7140"/>
                <a:gridCol w="2073786"/>
                <a:gridCol w="3217534"/>
                <a:gridCol w="3215554"/>
              </a:tblGrid>
              <a:tr h="7531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线下验证分数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线上测试分数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M1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kern="100" dirty="0" smtClean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kern="100" dirty="0" smtClean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rgbClr val="10FBFE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Xgb+lgb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0.8163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0.5088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M2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0.8366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0.5613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M3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0.9601</a:t>
                      </a:r>
                      <a:endParaRPr lang="zh-CN" alt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0.7476</a:t>
                      </a:r>
                      <a:endParaRPr lang="zh-CN" alt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M4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0.8865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0.7613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M5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0.8517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0.7732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342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4" y="481330"/>
            <a:ext cx="201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0E17969-4387-4C63-A50E-923D5C71C2AC}"/>
              </a:ext>
            </a:extLst>
          </p:cNvPr>
          <p:cNvSpPr/>
          <p:nvPr/>
        </p:nvSpPr>
        <p:spPr>
          <a:xfrm>
            <a:off x="2459002" y="2827183"/>
            <a:ext cx="2519641" cy="419411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Tag=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fq</a:t>
            </a:r>
            <a:endParaRPr lang="zh-TW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4E0E4A05-69D4-4D5F-966A-4F2E388842A6}"/>
              </a:ext>
            </a:extLst>
          </p:cNvPr>
          <p:cNvSpPr/>
          <p:nvPr/>
        </p:nvSpPr>
        <p:spPr>
          <a:xfrm>
            <a:off x="4978643" y="2827183"/>
            <a:ext cx="2275250" cy="412384"/>
          </a:xfrm>
          <a:prstGeom prst="rect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Tag=</a:t>
            </a:r>
            <a:r>
              <a:rPr lang="en-US" altLang="zh-TW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</a:t>
            </a:r>
            <a:r>
              <a:rPr lang="en-US" altLang="zh-TW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label=1</a:t>
            </a:r>
            <a:r>
              <a:rPr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zh-TW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loan_date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&gt;2018-1-1</a:t>
            </a:r>
            <a:endParaRPr lang="zh-TW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80E17969-4387-4C63-A50E-923D5C71C2AC}"/>
              </a:ext>
            </a:extLst>
          </p:cNvPr>
          <p:cNvSpPr/>
          <p:nvPr/>
        </p:nvSpPr>
        <p:spPr>
          <a:xfrm>
            <a:off x="8040699" y="2827184"/>
            <a:ext cx="2519641" cy="412383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endParaRPr lang="zh-TW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語音泡泡: 圓角矩形 1">
            <a:extLst>
              <a:ext uri="{FF2B5EF4-FFF2-40B4-BE49-F238E27FC236}">
                <a16:creationId xmlns:a16="http://schemas.microsoft.com/office/drawing/2014/main" xmlns="" id="{DAA6888B-4C52-4A70-B884-8946C7D12583}"/>
              </a:ext>
            </a:extLst>
          </p:cNvPr>
          <p:cNvSpPr/>
          <p:nvPr/>
        </p:nvSpPr>
        <p:spPr>
          <a:xfrm>
            <a:off x="735937" y="2743200"/>
            <a:ext cx="1397663" cy="1474839"/>
          </a:xfrm>
          <a:prstGeom prst="wedgeRoundRectCallout">
            <a:avLst>
              <a:gd name="adj1" fmla="val 69124"/>
              <a:gd name="adj2" fmla="val -25890"/>
              <a:gd name="adj3" fmla="val 16667"/>
            </a:avLst>
          </a:prstGeom>
          <a:noFill/>
          <a:ln w="38100">
            <a:solidFill>
              <a:srgbClr val="E34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en-US" altLang="zh-CN" sz="1400" dirty="0" smtClean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Tag=</a:t>
            </a:r>
            <a:r>
              <a:rPr lang="en-US" altLang="zh-CN" sz="1400" dirty="0" err="1" smtClean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fq</a:t>
            </a:r>
            <a:r>
              <a:rPr lang="zh-CN" altLang="en-US" sz="1400" dirty="0" smtClean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数据加上</a:t>
            </a:r>
            <a:r>
              <a:rPr lang="en-US" altLang="zh-CN" sz="1400" dirty="0" smtClean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Tag=</a:t>
            </a:r>
            <a:r>
              <a:rPr lang="en-US" altLang="zh-CN" sz="1400" dirty="0" err="1" smtClean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 smtClean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</a:t>
            </a:r>
            <a:r>
              <a:rPr lang="en-US" altLang="zh-CN" sz="1400" dirty="0" smtClean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label=1</a:t>
            </a:r>
            <a:r>
              <a:rPr lang="zh-CN" altLang="en-US" sz="1400" dirty="0" smtClean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的数据作为训练集</a:t>
            </a:r>
            <a:endParaRPr lang="en-US" altLang="zh-TW" sz="1400" dirty="0">
              <a:solidFill>
                <a:srgbClr val="6AE7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xmlns="" id="{AD7B9F3A-5D52-49BA-8554-5F7145841DD8}"/>
              </a:ext>
            </a:extLst>
          </p:cNvPr>
          <p:cNvSpPr/>
          <p:nvPr/>
        </p:nvSpPr>
        <p:spPr>
          <a:xfrm rot="16200000">
            <a:off x="4438401" y="1585455"/>
            <a:ext cx="469793" cy="442859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842471" y="4532044"/>
            <a:ext cx="1661652" cy="1288026"/>
          </a:xfrm>
          <a:prstGeom prst="roundRect">
            <a:avLst/>
          </a:prstGeom>
          <a:noFill/>
          <a:ln w="28575">
            <a:solidFill>
              <a:srgbClr val="E3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10FBFE"/>
                </a:solidFill>
              </a:rPr>
              <a:t>训练集</a:t>
            </a:r>
          </a:p>
        </p:txBody>
      </p:sp>
      <p:sp>
        <p:nvSpPr>
          <p:cNvPr id="6" name="下箭头 5"/>
          <p:cNvSpPr/>
          <p:nvPr/>
        </p:nvSpPr>
        <p:spPr>
          <a:xfrm>
            <a:off x="8971138" y="3432105"/>
            <a:ext cx="658761" cy="502864"/>
          </a:xfrm>
          <a:prstGeom prst="downArrow">
            <a:avLst/>
          </a:prstGeom>
          <a:solidFill>
            <a:srgbClr val="9B6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8469692" y="4532044"/>
            <a:ext cx="1661652" cy="1288026"/>
          </a:xfrm>
          <a:prstGeom prst="roundRect">
            <a:avLst/>
          </a:prstGeom>
          <a:noFill/>
          <a:ln w="28575">
            <a:solidFill>
              <a:srgbClr val="E3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10FBFE"/>
                </a:solidFill>
              </a:rPr>
              <a:t>测试</a:t>
            </a:r>
            <a:r>
              <a:rPr lang="zh-CN" altLang="en-US" sz="2400" b="1" dirty="0" smtClean="0">
                <a:solidFill>
                  <a:srgbClr val="10FBFE"/>
                </a:solidFill>
              </a:rPr>
              <a:t>集</a:t>
            </a:r>
            <a:endParaRPr lang="zh-CN" altLang="en-US" sz="2400" b="1" dirty="0">
              <a:solidFill>
                <a:srgbClr val="10FBFE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838666" y="5294089"/>
            <a:ext cx="2296482" cy="393290"/>
          </a:xfrm>
          <a:prstGeom prst="rightArrow">
            <a:avLst/>
          </a:prstGeom>
          <a:solidFill>
            <a:srgbClr val="9B6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21293" y="4983563"/>
            <a:ext cx="732600" cy="384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10FBFE"/>
                </a:solidFill>
              </a:rPr>
              <a:t>预测</a:t>
            </a:r>
            <a:endParaRPr lang="zh-CN" altLang="en-US" dirty="0">
              <a:solidFill>
                <a:srgbClr val="10FBFE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18487" y="1476440"/>
            <a:ext cx="1449642" cy="67176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10FB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M3</a:t>
            </a:r>
            <a:r>
              <a:rPr lang="zh-CN" altLang="en-US" sz="2400" b="1" dirty="0" smtClean="0">
                <a:solidFill>
                  <a:srgbClr val="10FB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zh-CN" altLang="en-US" sz="2400" b="1" dirty="0">
              <a:solidFill>
                <a:srgbClr val="10FB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177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4" y="481330"/>
            <a:ext cx="207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81951"/>
              </p:ext>
            </p:extLst>
          </p:nvPr>
        </p:nvGraphicFramePr>
        <p:xfrm>
          <a:off x="1047964" y="1684961"/>
          <a:ext cx="9894014" cy="4048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7140"/>
                <a:gridCol w="2073786"/>
                <a:gridCol w="3217534"/>
                <a:gridCol w="3215554"/>
              </a:tblGrid>
              <a:tr h="7531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线下验证分数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线上测试分数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M1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 </a:t>
                      </a:r>
                      <a:endParaRPr lang="zh-CN" sz="1800" kern="1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kern="100" dirty="0" smtClean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kern="100" dirty="0" smtClean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rgbClr val="10FBFE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Xgb+lgb</a:t>
                      </a:r>
                      <a:endParaRPr lang="zh-CN" sz="1800" b="1" kern="100" dirty="0">
                        <a:solidFill>
                          <a:srgbClr val="10FBFE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0.8163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0.5088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M2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0.8366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0.5613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M3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0.9601</a:t>
                      </a:r>
                      <a:endParaRPr lang="zh-CN" alt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0.7476</a:t>
                      </a:r>
                      <a:endParaRPr lang="zh-CN" alt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M4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0.8865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宋体" panose="02010600030101010101" pitchFamily="2" charset="-122"/>
                          <a:cs typeface="Consolas" panose="020B0609020204030204" pitchFamily="49" charset="0"/>
                        </a:rPr>
                        <a:t>0.7613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6589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</a:rPr>
                        <a:t>M5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0.8517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0.7732</a:t>
                      </a:r>
                      <a:endParaRPr lang="zh-CN" sz="1800" b="1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宋体" panose="02010600030101010101" pitchFamily="2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209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4" y="481330"/>
            <a:ext cx="198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418487" y="1476440"/>
            <a:ext cx="1449642" cy="67176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10FB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M4</a:t>
            </a:r>
            <a:r>
              <a:rPr lang="zh-CN" altLang="en-US" sz="2400" b="1" dirty="0" smtClean="0">
                <a:solidFill>
                  <a:srgbClr val="10FB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zh-CN" altLang="en-US" sz="2400" b="1" dirty="0">
              <a:solidFill>
                <a:srgbClr val="10FB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80E17969-4387-4C63-A50E-923D5C71C2AC}"/>
              </a:ext>
            </a:extLst>
          </p:cNvPr>
          <p:cNvSpPr/>
          <p:nvPr/>
        </p:nvSpPr>
        <p:spPr>
          <a:xfrm>
            <a:off x="1120523" y="2221614"/>
            <a:ext cx="2006135" cy="419411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Tag=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fq</a:t>
            </a:r>
            <a:endParaRPr lang="zh-TW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xmlns:lc="http://schemas.openxmlformats.org/drawingml/2006/lockedCanvas" id="{4E0E4A05-69D4-4D5F-966A-4F2E388842A6}"/>
              </a:ext>
            </a:extLst>
          </p:cNvPr>
          <p:cNvSpPr/>
          <p:nvPr/>
        </p:nvSpPr>
        <p:spPr>
          <a:xfrm>
            <a:off x="3936424" y="2228641"/>
            <a:ext cx="1908950" cy="412384"/>
          </a:xfrm>
          <a:prstGeom prst="rect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Tag=</a:t>
            </a:r>
            <a:r>
              <a:rPr lang="en-US" altLang="zh-TW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</a:t>
            </a:r>
            <a:endParaRPr lang="zh-TW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688858" y="3262614"/>
            <a:ext cx="869461" cy="451519"/>
          </a:xfrm>
          <a:prstGeom prst="roundRect">
            <a:avLst/>
          </a:prstGeom>
          <a:noFill/>
          <a:ln w="28575">
            <a:solidFill>
              <a:srgbClr val="E3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10FBFE"/>
                </a:solidFill>
              </a:rPr>
              <a:t>训练集</a:t>
            </a:r>
            <a:endParaRPr lang="zh-CN" altLang="en-US" sz="1400" b="1" dirty="0">
              <a:solidFill>
                <a:srgbClr val="10FBFE"/>
              </a:solidFill>
            </a:endParaRPr>
          </a:p>
        </p:txBody>
      </p:sp>
      <p:sp>
        <p:nvSpPr>
          <p:cNvPr id="38" name="下箭头 37"/>
          <p:cNvSpPr/>
          <p:nvPr/>
        </p:nvSpPr>
        <p:spPr>
          <a:xfrm>
            <a:off x="1944623" y="2714439"/>
            <a:ext cx="357933" cy="30686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4470170" y="3300822"/>
            <a:ext cx="841456" cy="413311"/>
          </a:xfrm>
          <a:prstGeom prst="roundRect">
            <a:avLst/>
          </a:prstGeom>
          <a:noFill/>
          <a:ln w="28575">
            <a:solidFill>
              <a:srgbClr val="E3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10FBFE"/>
                </a:solidFill>
              </a:rPr>
              <a:t>测试</a:t>
            </a:r>
            <a:r>
              <a:rPr lang="zh-CN" altLang="en-US" sz="1600" b="1" dirty="0" smtClean="0">
                <a:solidFill>
                  <a:srgbClr val="10FBFE"/>
                </a:solidFill>
              </a:rPr>
              <a:t>集</a:t>
            </a:r>
            <a:endParaRPr lang="zh-CN" altLang="en-US" sz="1600" b="1" dirty="0">
              <a:solidFill>
                <a:srgbClr val="10FBFE"/>
              </a:solidFill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2791573" y="3507477"/>
            <a:ext cx="1445342" cy="2400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126658" y="3192328"/>
            <a:ext cx="862733" cy="323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zh-CN" altLang="en-US" sz="1600" dirty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下箭头 41"/>
          <p:cNvSpPr/>
          <p:nvPr/>
        </p:nvSpPr>
        <p:spPr>
          <a:xfrm>
            <a:off x="4711932" y="2788181"/>
            <a:ext cx="357933" cy="30686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下箭头 42"/>
          <p:cNvSpPr/>
          <p:nvPr/>
        </p:nvSpPr>
        <p:spPr>
          <a:xfrm>
            <a:off x="4711932" y="3919908"/>
            <a:ext cx="357933" cy="30686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xmlns:lc="http://schemas.openxmlformats.org/drawingml/2006/lockedCanvas" id="{4E0E4A05-69D4-4D5F-966A-4F2E388842A6}"/>
              </a:ext>
            </a:extLst>
          </p:cNvPr>
          <p:cNvSpPr/>
          <p:nvPr/>
        </p:nvSpPr>
        <p:spPr>
          <a:xfrm>
            <a:off x="3989391" y="4373930"/>
            <a:ext cx="1908950" cy="412384"/>
          </a:xfrm>
          <a:prstGeom prst="rect">
            <a:avLst/>
          </a:prstGeom>
          <a:solidFill>
            <a:srgbClr val="9B6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Tag=</a:t>
            </a:r>
            <a:r>
              <a:rPr lang="en-US" altLang="zh-TW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中和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Tag=</a:t>
            </a:r>
            <a:r>
              <a:rPr lang="en-US" altLang="zh-CN" sz="1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fq</a:t>
            </a:r>
            <a:r>
              <a:rPr lang="zh-CN" altLang="en-US" sz="1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分布相似的数据</a:t>
            </a:r>
            <a:endParaRPr lang="zh-TW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xmlns:lc="http://schemas.openxmlformats.org/drawingml/2006/lockedCanvas" id="{80E17969-4387-4C63-A50E-923D5C71C2AC}"/>
              </a:ext>
            </a:extLst>
          </p:cNvPr>
          <p:cNvSpPr/>
          <p:nvPr/>
        </p:nvSpPr>
        <p:spPr>
          <a:xfrm>
            <a:off x="1120523" y="4366903"/>
            <a:ext cx="2006135" cy="419411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Tag=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fq</a:t>
            </a:r>
            <a:endParaRPr lang="zh-TW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加号 6"/>
          <p:cNvSpPr/>
          <p:nvPr/>
        </p:nvSpPr>
        <p:spPr>
          <a:xfrm>
            <a:off x="3351546" y="4373930"/>
            <a:ext cx="412955" cy="412384"/>
          </a:xfrm>
          <a:prstGeom prst="math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xmlns="" id="{AD7B9F3A-5D52-49BA-8554-5F7145841DD8}"/>
              </a:ext>
            </a:extLst>
          </p:cNvPr>
          <p:cNvSpPr/>
          <p:nvPr/>
        </p:nvSpPr>
        <p:spPr>
          <a:xfrm rot="16200000">
            <a:off x="3285929" y="2794224"/>
            <a:ext cx="469793" cy="475503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2942126" y="5668423"/>
            <a:ext cx="1186635" cy="614515"/>
          </a:xfrm>
          <a:prstGeom prst="roundRect">
            <a:avLst/>
          </a:prstGeom>
          <a:noFill/>
          <a:ln w="28575">
            <a:solidFill>
              <a:srgbClr val="E3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10FBFE"/>
                </a:solidFill>
              </a:rPr>
              <a:t>训练集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xmlns:lc="http://schemas.openxmlformats.org/drawingml/2006/lockedCanvas" id="{80E17969-4387-4C63-A50E-923D5C71C2AC}"/>
              </a:ext>
            </a:extLst>
          </p:cNvPr>
          <p:cNvSpPr/>
          <p:nvPr/>
        </p:nvSpPr>
        <p:spPr>
          <a:xfrm>
            <a:off x="7721002" y="2228642"/>
            <a:ext cx="2519641" cy="412383"/>
          </a:xfrm>
          <a:prstGeom prst="rect">
            <a:avLst/>
          </a:prstGeom>
          <a:solidFill>
            <a:srgbClr val="E33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</a:t>
            </a:r>
            <a:r>
              <a:rPr lang="zh-CN" altLang="en-US" sz="16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endParaRPr lang="zh-TW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下箭头 48"/>
          <p:cNvSpPr/>
          <p:nvPr/>
        </p:nvSpPr>
        <p:spPr>
          <a:xfrm>
            <a:off x="8878529" y="2833562"/>
            <a:ext cx="431673" cy="257307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400717" y="5668423"/>
            <a:ext cx="1160207" cy="511876"/>
          </a:xfrm>
          <a:prstGeom prst="roundRect">
            <a:avLst/>
          </a:prstGeom>
          <a:noFill/>
          <a:ln w="28575">
            <a:solidFill>
              <a:srgbClr val="E33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10FBFE"/>
                </a:solidFill>
              </a:rPr>
              <a:t>测试</a:t>
            </a:r>
            <a:r>
              <a:rPr lang="zh-CN" altLang="en-US" sz="2400" b="1" dirty="0" smtClean="0">
                <a:solidFill>
                  <a:srgbClr val="10FBFE"/>
                </a:solidFill>
              </a:rPr>
              <a:t>集</a:t>
            </a:r>
            <a:endParaRPr lang="zh-CN" altLang="en-US" sz="2400" b="1" dirty="0">
              <a:solidFill>
                <a:srgbClr val="10FBFE"/>
              </a:solidFill>
            </a:endParaRPr>
          </a:p>
        </p:txBody>
      </p:sp>
      <p:sp>
        <p:nvSpPr>
          <p:cNvPr id="51" name="右箭头 50"/>
          <p:cNvSpPr/>
          <p:nvPr/>
        </p:nvSpPr>
        <p:spPr>
          <a:xfrm>
            <a:off x="4609633" y="5763034"/>
            <a:ext cx="3275837" cy="51990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774042" y="5446111"/>
            <a:ext cx="732600" cy="384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zh-CN" altLang="en-US" dirty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77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4" y="481330"/>
            <a:ext cx="1998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设计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745555"/>
              </p:ext>
            </p:extLst>
          </p:nvPr>
        </p:nvGraphicFramePr>
        <p:xfrm>
          <a:off x="1541122" y="1455955"/>
          <a:ext cx="8989888" cy="44927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7472"/>
                <a:gridCol w="2247472"/>
                <a:gridCol w="2247472"/>
                <a:gridCol w="2247472"/>
              </a:tblGrid>
              <a:tr h="8277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线上测试分数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733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M6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Xgb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388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0.7837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733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M7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Xgb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049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0.7821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733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M8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Xgb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500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0.7846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733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M9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Xgb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204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0.7909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7330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10FBF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M10</a:t>
                      </a:r>
                      <a:endParaRPr lang="zh-CN" sz="1800" kern="100" dirty="0">
                        <a:solidFill>
                          <a:srgbClr val="10FBF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Xgb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481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FF3399"/>
                          </a:solidFill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Consolas" panose="020B0609020204030204" pitchFamily="49" charset="0"/>
                        </a:rPr>
                        <a:t>0.7913</a:t>
                      </a:r>
                      <a:endParaRPr lang="zh-CN" sz="1800" kern="100" dirty="0">
                        <a:solidFill>
                          <a:srgbClr val="FF3399"/>
                        </a:solidFill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Consolas" panose="020B0609020204030204" pitchFamily="49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605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文本框 263"/>
          <p:cNvSpPr txBox="1"/>
          <p:nvPr/>
        </p:nvSpPr>
        <p:spPr>
          <a:xfrm>
            <a:off x="284940" y="445527"/>
            <a:ext cx="168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altLang="en-US" sz="24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10169" y="2305304"/>
            <a:ext cx="12548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崔润邦</a:t>
            </a:r>
            <a:endParaRPr lang="en-US" altLang="zh-CN" sz="1600" dirty="0" smtClean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600" dirty="0" smtClean="0">
                <a:solidFill>
                  <a:srgbClr val="FF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数据分析师</a:t>
            </a:r>
            <a:endParaRPr lang="en-US" altLang="zh-CN" sz="1600" dirty="0" smtClean="0">
              <a:solidFill>
                <a:srgbClr val="FF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届阿里云安全算法爆破扫描大赛企业组第</a:t>
            </a:r>
            <a:r>
              <a:rPr lang="en-US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zh-CN" altLang="en-US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前海征信“好信杯”大数据算法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大赛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en-US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dirty="0" smtClean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89" y="2454730"/>
            <a:ext cx="1798476" cy="251786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258172" y="2429789"/>
            <a:ext cx="13138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赵明明</a:t>
            </a:r>
            <a:endParaRPr lang="en-US" altLang="zh-CN" sz="1600" dirty="0" smtClean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600" dirty="0" smtClean="0">
                <a:solidFill>
                  <a:srgbClr val="FF3399"/>
                </a:solidFill>
                <a:latin typeface="微软雅黑" panose="020B0503020204020204" charset="-122"/>
                <a:ea typeface="微软雅黑" panose="020B0503020204020204" charset="-122"/>
              </a:rPr>
              <a:t>算法工程师</a:t>
            </a:r>
            <a:endParaRPr lang="en-US" altLang="zh-CN" sz="1600" dirty="0" smtClean="0">
              <a:solidFill>
                <a:srgbClr val="FF339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</a:t>
            </a:r>
            <a:r>
              <a:rPr lang="zh-CN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</a:t>
            </a:r>
            <a:r>
              <a:rPr lang="zh-CN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“风险大脑</a:t>
            </a:r>
            <a:r>
              <a:rPr lang="en-US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支付风险识别”</a:t>
            </a:r>
            <a:r>
              <a:rPr lang="zh-CN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</a:t>
            </a:r>
            <a:r>
              <a:rPr lang="zh-CN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zh-CN" altLang="en-US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中国农业银行</a:t>
            </a:r>
            <a:r>
              <a:rPr lang="zh-CN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雅典娜杯</a:t>
            </a:r>
            <a:r>
              <a:rPr lang="en-US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</a:t>
            </a:r>
            <a:r>
              <a:rPr lang="zh-CN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en-US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dirty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6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179" y="2585805"/>
            <a:ext cx="2164268" cy="225571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0423954" y="2429789"/>
            <a:ext cx="115073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未伟</a:t>
            </a:r>
            <a:endParaRPr lang="en-US" altLang="zh-CN" sz="1600" dirty="0" smtClean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600" dirty="0">
                <a:solidFill>
                  <a:srgbClr val="FF3399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1600" dirty="0" smtClean="0">
                <a:solidFill>
                  <a:srgbClr val="FF3399"/>
                </a:solidFill>
                <a:latin typeface="微软雅黑" panose="020B0503020204020204" charset="-122"/>
                <a:ea typeface="微软雅黑" panose="020B0503020204020204" charset="-122"/>
              </a:rPr>
              <a:t>挖掘工程师</a:t>
            </a:r>
            <a:endParaRPr lang="en-US" altLang="zh-CN" sz="1600" dirty="0" smtClean="0">
              <a:solidFill>
                <a:srgbClr val="FF3399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马上金融风险识别算法大赛全国第</a:t>
            </a:r>
            <a:r>
              <a:rPr lang="en-US" altLang="zh-CN" sz="14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名；</a:t>
            </a:r>
            <a:endParaRPr lang="en-US" altLang="zh-CN" sz="1400" dirty="0" smtClean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阿里云千里马大数据竞赛</a:t>
            </a:r>
            <a:r>
              <a:rPr lang="en-US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风险识别算法前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</a:t>
            </a:r>
            <a:r>
              <a:rPr lang="en-US" altLang="zh-CN" sz="14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400" dirty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88" y="2454730"/>
            <a:ext cx="1867540" cy="262056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80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6" y="481330"/>
            <a:ext cx="2036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模型设计与分析</a:t>
            </a:r>
            <a:endParaRPr lang="zh-CN" altLang="en-US" sz="20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  <p:grpSp>
        <p:nvGrpSpPr>
          <p:cNvPr id="27" name="组合 3"/>
          <p:cNvGrpSpPr/>
          <p:nvPr/>
        </p:nvGrpSpPr>
        <p:grpSpPr bwMode="auto">
          <a:xfrm>
            <a:off x="3550443" y="2868600"/>
            <a:ext cx="3059112" cy="2934056"/>
            <a:chOff x="851328" y="3470854"/>
            <a:chExt cx="2299859" cy="2299859"/>
          </a:xfrm>
          <a:solidFill>
            <a:srgbClr val="A027A9"/>
          </a:solidFill>
        </p:grpSpPr>
        <p:sp>
          <p:nvSpPr>
            <p:cNvPr id="28" name="等腰三角形 27"/>
            <p:cNvSpPr/>
            <p:nvPr/>
          </p:nvSpPr>
          <p:spPr>
            <a:xfrm>
              <a:off x="851328" y="3470854"/>
              <a:ext cx="2299859" cy="2299859"/>
            </a:xfrm>
            <a:prstGeom prst="triangl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</p:sp>
        <p:sp>
          <p:nvSpPr>
            <p:cNvPr id="29" name="等腰三角形 6"/>
            <p:cNvSpPr/>
            <p:nvPr/>
          </p:nvSpPr>
          <p:spPr>
            <a:xfrm>
              <a:off x="1426293" y="4338786"/>
              <a:ext cx="1149929" cy="114992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/>
          </p:spPr>
          <p:txBody>
            <a:bodyPr tIns="91440" bIns="91440" spcCol="1270" anchor="ctr">
              <a:sp3d extrusionH="28000" prstMaterial="matte"/>
            </a:bodyPr>
            <a:lstStyle/>
            <a:p>
              <a:pPr marL="0" marR="0" lvl="0" indent="0" algn="ctr" defTabSz="106616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信息</a:t>
              </a:r>
              <a:r>
                <a:rPr lang="zh-CN" altLang="en-US" sz="2400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增益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4"/>
          <p:cNvGrpSpPr/>
          <p:nvPr/>
        </p:nvGrpSpPr>
        <p:grpSpPr bwMode="auto">
          <a:xfrm>
            <a:off x="6609553" y="2181351"/>
            <a:ext cx="3059113" cy="2936082"/>
            <a:chOff x="3151187" y="3470854"/>
            <a:chExt cx="2299859" cy="2299859"/>
          </a:xfrm>
          <a:solidFill>
            <a:srgbClr val="10FBFE"/>
          </a:solidFill>
        </p:grpSpPr>
        <p:sp>
          <p:nvSpPr>
            <p:cNvPr id="31" name="等腰三角形 30"/>
            <p:cNvSpPr/>
            <p:nvPr/>
          </p:nvSpPr>
          <p:spPr>
            <a:xfrm>
              <a:off x="3151187" y="3470854"/>
              <a:ext cx="2299859" cy="2299859"/>
            </a:xfrm>
            <a:prstGeom prst="triangl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</p:sp>
        <p:sp>
          <p:nvSpPr>
            <p:cNvPr id="32" name="等腰三角形 10"/>
            <p:cNvSpPr/>
            <p:nvPr/>
          </p:nvSpPr>
          <p:spPr>
            <a:xfrm>
              <a:off x="3762698" y="4266778"/>
              <a:ext cx="1149929" cy="114992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/>
          </p:spPr>
          <p:txBody>
            <a:bodyPr tIns="91440" bIns="91440" spcCol="1270" anchor="ctr">
              <a:sp3d extrusionH="28000" prstMaterial="matte"/>
            </a:bodyPr>
            <a:lstStyle/>
            <a:p>
              <a:pPr marL="0" marR="0" lvl="0" indent="0" algn="ctr" defTabSz="106616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noProof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风险提取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2"/>
          <p:cNvGrpSpPr/>
          <p:nvPr/>
        </p:nvGrpSpPr>
        <p:grpSpPr bwMode="auto">
          <a:xfrm>
            <a:off x="5079999" y="2823528"/>
            <a:ext cx="3059113" cy="2936082"/>
            <a:chOff x="2001258" y="3470854"/>
            <a:chExt cx="2299859" cy="2299859"/>
          </a:xfrm>
          <a:solidFill>
            <a:srgbClr val="0E0F2B"/>
          </a:solidFill>
        </p:grpSpPr>
        <p:sp>
          <p:nvSpPr>
            <p:cNvPr id="35" name="等腰三角形 34"/>
            <p:cNvSpPr/>
            <p:nvPr/>
          </p:nvSpPr>
          <p:spPr>
            <a:xfrm rot="10800000">
              <a:off x="2001258" y="3470854"/>
              <a:ext cx="2299859" cy="2299859"/>
            </a:xfrm>
            <a:prstGeom prst="triangle">
              <a:avLst/>
            </a:prstGeom>
            <a:grpFill/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</p:sp>
        <p:sp>
          <p:nvSpPr>
            <p:cNvPr id="36" name="等腰三角形 8"/>
            <p:cNvSpPr/>
            <p:nvPr/>
          </p:nvSpPr>
          <p:spPr>
            <a:xfrm>
              <a:off x="2466554" y="3692913"/>
              <a:ext cx="1149929" cy="114992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/>
          </p:spPr>
          <p:txBody>
            <a:bodyPr tIns="91440" bIns="91440" spcCol="1270" anchor="ctr">
              <a:sp3d extrusionH="28000" prstMaterial="matte"/>
            </a:bodyPr>
            <a:lstStyle/>
            <a:p>
              <a:pPr marL="0" marR="0" lvl="0" indent="0" algn="ctr" defTabSz="106616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noProof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终极模型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1"/>
          <p:cNvGrpSpPr/>
          <p:nvPr/>
        </p:nvGrpSpPr>
        <p:grpSpPr bwMode="auto">
          <a:xfrm>
            <a:off x="4169346" y="386835"/>
            <a:ext cx="3059113" cy="2936081"/>
            <a:chOff x="2001258" y="1170994"/>
            <a:chExt cx="2299859" cy="2299859"/>
          </a:xfrm>
        </p:grpSpPr>
        <p:sp>
          <p:nvSpPr>
            <p:cNvPr id="38" name="等腰三角形 37"/>
            <p:cNvSpPr/>
            <p:nvPr/>
          </p:nvSpPr>
          <p:spPr>
            <a:xfrm>
              <a:off x="2001258" y="1170994"/>
              <a:ext cx="2299859" cy="2299859"/>
            </a:xfrm>
            <a:prstGeom prst="triangle">
              <a:avLst/>
            </a:prstGeom>
            <a:solidFill>
              <a:srgbClr val="FF33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 extrusionH="152250" prstMaterial="matte">
              <a:bevelT w="165100" prst="coolSlant"/>
            </a:sp3d>
          </p:spPr>
        </p:sp>
        <p:sp>
          <p:nvSpPr>
            <p:cNvPr id="39" name="等腰三角形 4"/>
            <p:cNvSpPr/>
            <p:nvPr/>
          </p:nvSpPr>
          <p:spPr>
            <a:xfrm>
              <a:off x="2612769" y="2106538"/>
              <a:ext cx="1149929" cy="114992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perspectiveRelaxed">
                <a:rot lat="19149996" lon="20104178" rev="1577324"/>
              </a:camera>
              <a:lightRig rig="soft" dir="t"/>
              <a:backdrop>
                <a:anchor x="0" y="0" z="-210000"/>
                <a:norm dx="0" dy="0" dz="914400"/>
                <a:up dx="0" dy="914400" dz="0"/>
              </a:backdrop>
            </a:scene3d>
            <a:sp3d/>
          </p:spPr>
          <p:txBody>
            <a:bodyPr tIns="91440" bIns="91440" spcCol="1270" anchor="ctr">
              <a:sp3d extrusionH="28000" prstMaterial="matte"/>
            </a:bodyPr>
            <a:lstStyle/>
            <a:p>
              <a:pPr marL="0" marR="0" lvl="0" indent="0" algn="ctr" defTabSz="1066165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noProof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拟合程度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" name="矩形: 圓角 29">
            <a:extLst>
              <a:ext uri="{FF2B5EF4-FFF2-40B4-BE49-F238E27FC236}">
                <a16:creationId xmlns:a16="http://schemas.microsoft.com/office/drawing/2014/main" xmlns="" id="{39D080B7-A86B-4ECD-8770-BD4537A65146}"/>
              </a:ext>
            </a:extLst>
          </p:cNvPr>
          <p:cNvSpPr/>
          <p:nvPr/>
        </p:nvSpPr>
        <p:spPr>
          <a:xfrm rot="5400000">
            <a:off x="8941025" y="672184"/>
            <a:ext cx="981533" cy="1817998"/>
          </a:xfrm>
          <a:prstGeom prst="roundRect">
            <a:avLst/>
          </a:prstGeom>
          <a:noFill/>
          <a:ln w="3810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三角</a:t>
            </a:r>
            <a:r>
              <a:rPr lang="zh-CN" altLang="en-US" b="1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立体模型</a:t>
            </a:r>
            <a:endParaRPr lang="en-US" altLang="zh-CN" b="1" dirty="0" smtClean="0">
              <a:solidFill>
                <a:srgbClr val="10FB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84530" y="2246727"/>
            <a:ext cx="3446575" cy="1929396"/>
          </a:xfrm>
          <a:prstGeom prst="ellipse">
            <a:avLst/>
          </a:prstGeom>
          <a:noFill/>
          <a:ln w="28575">
            <a:solidFill>
              <a:srgbClr val="9B6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ln w="0"/>
                <a:solidFill>
                  <a:srgbClr val="10FBFE"/>
                </a:solidFill>
                <a:effectLst>
                  <a:reflection blurRad="6350" stA="53000" endA="300" endPos="35500" dir="5400000" sy="-90000" algn="bl" rotWithShape="0"/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稳定</a:t>
            </a:r>
            <a:endParaRPr lang="en-US" altLang="zh-CN" sz="3600" b="1" dirty="0" smtClean="0">
              <a:ln w="0"/>
              <a:solidFill>
                <a:srgbClr val="10FBFE"/>
              </a:solidFill>
              <a:effectLst>
                <a:reflection blurRad="6350" stA="53000" endA="300" endPos="35500" dir="5400000" sy="-90000" algn="bl" rotWithShape="0"/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 algn="ctr"/>
            <a:r>
              <a:rPr lang="zh-CN" altLang="en-US" sz="3600" b="1" dirty="0">
                <a:ln w="0"/>
                <a:solidFill>
                  <a:srgbClr val="10FBFE"/>
                </a:solidFill>
                <a:effectLst>
                  <a:reflection blurRad="6350" stA="53000" endA="300" endPos="35500" dir="5400000" sy="-90000" algn="bl" rotWithShape="0"/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多维</a:t>
            </a:r>
            <a:r>
              <a:rPr lang="zh-CN" altLang="en-US" sz="3600" b="1" dirty="0" smtClean="0">
                <a:ln w="0"/>
                <a:solidFill>
                  <a:srgbClr val="10FBFE"/>
                </a:solidFill>
                <a:effectLst>
                  <a:reflection blurRad="6350" stA="53000" endA="300" endPos="35500" dir="5400000" sy="-90000" algn="bl" rotWithShape="0"/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度</a:t>
            </a:r>
            <a:endParaRPr lang="en-US" altLang="zh-CN" sz="3600" b="1" dirty="0" smtClean="0">
              <a:ln w="0"/>
              <a:solidFill>
                <a:srgbClr val="10FBFE"/>
              </a:solidFill>
              <a:effectLst>
                <a:reflection blurRad="6350" stA="53000" endA="300" endPos="35500" dir="5400000" sy="-90000" algn="bl" rotWithShape="0"/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  <a:p>
            <a:pPr algn="ctr"/>
            <a:r>
              <a:rPr lang="zh-CN" altLang="en-US" sz="3600" b="1" dirty="0" smtClean="0">
                <a:ln w="0"/>
                <a:solidFill>
                  <a:srgbClr val="10FBFE"/>
                </a:solidFill>
                <a:effectLst>
                  <a:reflection blurRad="6350" stA="53000" endA="300" endPos="35500" dir="5400000" sy="-90000" algn="bl" rotWithShape="0"/>
                </a:effectLst>
                <a:latin typeface="华文彩云" panose="02010800040101010101" pitchFamily="2" charset="-122"/>
                <a:ea typeface="华文彩云" panose="02010800040101010101" pitchFamily="2" charset="-122"/>
              </a:rPr>
              <a:t>互补</a:t>
            </a:r>
            <a:endParaRPr lang="zh-CN" altLang="en-US" sz="3600" b="1" dirty="0">
              <a:ln w="0"/>
              <a:solidFill>
                <a:srgbClr val="10FBFE"/>
              </a:solidFill>
              <a:effectLst>
                <a:reflection blurRad="6350" stA="53000" endA="300" endPos="35500" dir="5400000" sy="-90000" algn="bl" rotWithShape="0"/>
              </a:effectLst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428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924175" y="2959139"/>
            <a:ext cx="5153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6AE7FF"/>
                </a:solidFill>
              </a:rPr>
              <a:t>05      </a:t>
            </a:r>
            <a:r>
              <a:rPr lang="zh-CN" altLang="en-US" sz="6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创新</a:t>
            </a:r>
            <a:r>
              <a:rPr lang="zh-CN" altLang="en-US" sz="6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点</a:t>
            </a:r>
          </a:p>
        </p:txBody>
      </p:sp>
    </p:spTree>
    <p:extLst>
      <p:ext uri="{BB962C8B-B14F-4D97-AF65-F5344CB8AC3E}">
        <p14:creationId xmlns:p14="http://schemas.microsoft.com/office/powerpoint/2010/main" val="1079371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6" y="481330"/>
            <a:ext cx="231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创新点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C69EA77D-AFFD-4DF1-8748-1EF7DC74B1E5}"/>
              </a:ext>
            </a:extLst>
          </p:cNvPr>
          <p:cNvSpPr/>
          <p:nvPr/>
        </p:nvSpPr>
        <p:spPr>
          <a:xfrm>
            <a:off x="394247" y="2107507"/>
            <a:ext cx="2680004" cy="2974716"/>
          </a:xfrm>
          <a:prstGeom prst="rect">
            <a:avLst/>
          </a:prstGeom>
          <a:solidFill>
            <a:srgbClr val="E33D6F"/>
          </a:solidFill>
          <a:ln w="19050"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字方塊 4">
            <a:extLst>
              <a:ext uri="{FF2B5EF4-FFF2-40B4-BE49-F238E27FC236}">
                <a16:creationId xmlns="" xmlns:a16="http://schemas.microsoft.com/office/drawing/2014/main" id="{74803921-060C-45F9-A282-D3F83A911685}"/>
              </a:ext>
            </a:extLst>
          </p:cNvPr>
          <p:cNvSpPr txBox="1"/>
          <p:nvPr/>
        </p:nvSpPr>
        <p:spPr>
          <a:xfrm>
            <a:off x="1419139" y="2545383"/>
            <a:ext cx="135355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在之前的缺失值处理上，我们认为缺失值必须要进行处理，一般的处理方式填充均值、中位数、众数、</a:t>
            </a:r>
            <a:r>
              <a:rPr lang="en-US" altLang="zh-CN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。但是，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xgb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在计算信息增益能够自动处理。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="" xmlns:a16="http://schemas.microsoft.com/office/drawing/2014/main" id="{FB549ECA-3588-41B6-AA05-74EE316F6C73}"/>
              </a:ext>
            </a:extLst>
          </p:cNvPr>
          <p:cNvSpPr/>
          <p:nvPr/>
        </p:nvSpPr>
        <p:spPr>
          <a:xfrm>
            <a:off x="550606" y="2227488"/>
            <a:ext cx="2389239" cy="26219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3" name="直線接點 6">
            <a:extLst>
              <a:ext uri="{FF2B5EF4-FFF2-40B4-BE49-F238E27FC236}">
                <a16:creationId xmlns="" xmlns:a16="http://schemas.microsoft.com/office/drawing/2014/main" id="{E990E4C4-A89C-458D-8D12-8624338591CA}"/>
              </a:ext>
            </a:extLst>
          </p:cNvPr>
          <p:cNvCxnSpPr>
            <a:cxnSpLocks/>
          </p:cNvCxnSpPr>
          <p:nvPr/>
        </p:nvCxnSpPr>
        <p:spPr>
          <a:xfrm flipH="1">
            <a:off x="1332347" y="2526138"/>
            <a:ext cx="4534" cy="21621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18">
            <a:extLst>
              <a:ext uri="{FF2B5EF4-FFF2-40B4-BE49-F238E27FC236}">
                <a16:creationId xmlns="" xmlns:a16="http://schemas.microsoft.com/office/drawing/2014/main" id="{B7851AC9-48DF-45DB-9524-6584153DE0C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831" y="2599348"/>
            <a:ext cx="475847" cy="465804"/>
          </a:xfrm>
          <a:prstGeom prst="rect">
            <a:avLst/>
          </a:prstGeom>
        </p:spPr>
      </p:pic>
      <p:sp>
        <p:nvSpPr>
          <p:cNvPr id="65" name="文字方塊 22">
            <a:extLst>
              <a:ext uri="{FF2B5EF4-FFF2-40B4-BE49-F238E27FC236}">
                <a16:creationId xmlns="" xmlns:a16="http://schemas.microsoft.com/office/drawing/2014/main" id="{41AA0D4A-8C50-4C70-AA07-81B6F9FAA9F4}"/>
              </a:ext>
            </a:extLst>
          </p:cNvPr>
          <p:cNvSpPr txBox="1"/>
          <p:nvPr/>
        </p:nvSpPr>
        <p:spPr>
          <a:xfrm>
            <a:off x="776088" y="3107306"/>
            <a:ext cx="369332" cy="13385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对算法的深刻理解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="" xmlns:a16="http://schemas.microsoft.com/office/drawing/2014/main" id="{C69EA77D-AFFD-4DF1-8748-1EF7DC74B1E5}"/>
              </a:ext>
            </a:extLst>
          </p:cNvPr>
          <p:cNvSpPr/>
          <p:nvPr/>
        </p:nvSpPr>
        <p:spPr>
          <a:xfrm>
            <a:off x="4387065" y="2063757"/>
            <a:ext cx="2819501" cy="2914418"/>
          </a:xfrm>
          <a:prstGeom prst="rect">
            <a:avLst/>
          </a:prstGeom>
          <a:solidFill>
            <a:srgbClr val="E33D6F"/>
          </a:solidFill>
          <a:ln w="19050"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1" name="文字方塊 4">
            <a:extLst>
              <a:ext uri="{FF2B5EF4-FFF2-40B4-BE49-F238E27FC236}">
                <a16:creationId xmlns="" xmlns:a16="http://schemas.microsoft.com/office/drawing/2014/main" id="{74803921-060C-45F9-A282-D3F83A911685}"/>
              </a:ext>
            </a:extLst>
          </p:cNvPr>
          <p:cNvSpPr txBox="1"/>
          <p:nvPr/>
        </p:nvSpPr>
        <p:spPr>
          <a:xfrm>
            <a:off x="5556978" y="2506894"/>
            <a:ext cx="1347256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采用不同的建模方法，如</a:t>
            </a:r>
            <a:r>
              <a:rPr lang="en-US" altLang="zh-CN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M4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，把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label=1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的数据提取出来加入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fq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中建模训练。如</a:t>
            </a:r>
            <a:r>
              <a:rPr lang="en-US" altLang="zh-CN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M5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模型采用半监督模型，从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寻找和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fq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分布相似的数据和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fq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共同组成训练集。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="" xmlns:a16="http://schemas.microsoft.com/office/drawing/2014/main" id="{FB549ECA-3588-41B6-AA05-74EE316F6C73}"/>
              </a:ext>
            </a:extLst>
          </p:cNvPr>
          <p:cNvSpPr/>
          <p:nvPr/>
        </p:nvSpPr>
        <p:spPr>
          <a:xfrm>
            <a:off x="4560239" y="2227488"/>
            <a:ext cx="2487833" cy="255569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3" name="直線接點 6">
            <a:extLst>
              <a:ext uri="{FF2B5EF4-FFF2-40B4-BE49-F238E27FC236}">
                <a16:creationId xmlns="" xmlns:a16="http://schemas.microsoft.com/office/drawing/2014/main" id="{E990E4C4-A89C-458D-8D12-8624338591CA}"/>
              </a:ext>
            </a:extLst>
          </p:cNvPr>
          <p:cNvCxnSpPr>
            <a:cxnSpLocks/>
          </p:cNvCxnSpPr>
          <p:nvPr/>
        </p:nvCxnSpPr>
        <p:spPr>
          <a:xfrm flipH="1">
            <a:off x="5359600" y="2506894"/>
            <a:ext cx="1" cy="20959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22">
            <a:extLst>
              <a:ext uri="{FF2B5EF4-FFF2-40B4-BE49-F238E27FC236}">
                <a16:creationId xmlns="" xmlns:a16="http://schemas.microsoft.com/office/drawing/2014/main" id="{41AA0D4A-8C50-4C70-AA07-81B6F9FAA9F4}"/>
              </a:ext>
            </a:extLst>
          </p:cNvPr>
          <p:cNvSpPr txBox="1"/>
          <p:nvPr/>
        </p:nvSpPr>
        <p:spPr>
          <a:xfrm>
            <a:off x="4817536" y="3230186"/>
            <a:ext cx="369332" cy="9634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建模方法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="" xmlns:a16="http://schemas.microsoft.com/office/drawing/2014/main" id="{C69EA77D-AFFD-4DF1-8748-1EF7DC74B1E5}"/>
              </a:ext>
            </a:extLst>
          </p:cNvPr>
          <p:cNvSpPr/>
          <p:nvPr/>
        </p:nvSpPr>
        <p:spPr>
          <a:xfrm>
            <a:off x="8464033" y="2050115"/>
            <a:ext cx="2837540" cy="2933290"/>
          </a:xfrm>
          <a:prstGeom prst="rect">
            <a:avLst/>
          </a:prstGeom>
          <a:solidFill>
            <a:srgbClr val="E33D6F"/>
          </a:solidFill>
          <a:ln w="19050"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文字方塊 4">
            <a:extLst>
              <a:ext uri="{FF2B5EF4-FFF2-40B4-BE49-F238E27FC236}">
                <a16:creationId xmlns="" xmlns:a16="http://schemas.microsoft.com/office/drawing/2014/main" id="{74803921-060C-45F9-A282-D3F83A911685}"/>
              </a:ext>
            </a:extLst>
          </p:cNvPr>
          <p:cNvSpPr txBox="1"/>
          <p:nvPr/>
        </p:nvSpPr>
        <p:spPr>
          <a:xfrm>
            <a:off x="9587044" y="2594326"/>
            <a:ext cx="1504040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/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在调用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xgboost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训练接口的过程中，有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xgboost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原始接口和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sklearn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接口，在同样的数据和参数情况下，从</a:t>
            </a:r>
            <a:r>
              <a: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线上反馈结果来看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，原始接口的结果要比</a:t>
            </a:r>
            <a:r>
              <a:rPr lang="en-US" altLang="zh-CN" sz="12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sklearn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接口高出</a:t>
            </a:r>
            <a:r>
              <a:rPr lang="en-US" altLang="zh-CN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个千分点。</a:t>
            </a:r>
            <a:endParaRPr lang="zh-TW" altLang="en-US" sz="1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FB549ECA-3588-41B6-AA05-74EE316F6C73}"/>
              </a:ext>
            </a:extLst>
          </p:cNvPr>
          <p:cNvSpPr/>
          <p:nvPr/>
        </p:nvSpPr>
        <p:spPr>
          <a:xfrm>
            <a:off x="8598489" y="2271525"/>
            <a:ext cx="2492596" cy="253732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80" name="直線接點 6">
            <a:extLst>
              <a:ext uri="{FF2B5EF4-FFF2-40B4-BE49-F238E27FC236}">
                <a16:creationId xmlns="" xmlns:a16="http://schemas.microsoft.com/office/drawing/2014/main" id="{E990E4C4-A89C-458D-8D12-8624338591CA}"/>
              </a:ext>
            </a:extLst>
          </p:cNvPr>
          <p:cNvCxnSpPr>
            <a:cxnSpLocks/>
          </p:cNvCxnSpPr>
          <p:nvPr/>
        </p:nvCxnSpPr>
        <p:spPr>
          <a:xfrm>
            <a:off x="9368122" y="2506894"/>
            <a:ext cx="29728" cy="21215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22">
            <a:extLst>
              <a:ext uri="{FF2B5EF4-FFF2-40B4-BE49-F238E27FC236}">
                <a16:creationId xmlns="" xmlns:a16="http://schemas.microsoft.com/office/drawing/2014/main" id="{41AA0D4A-8C50-4C70-AA07-81B6F9FAA9F4}"/>
              </a:ext>
            </a:extLst>
          </p:cNvPr>
          <p:cNvSpPr txBox="1"/>
          <p:nvPr/>
        </p:nvSpPr>
        <p:spPr>
          <a:xfrm>
            <a:off x="8830162" y="3286742"/>
            <a:ext cx="369332" cy="13134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调用</a:t>
            </a:r>
            <a:r>
              <a:rPr lang="en-US" altLang="zh-CN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Xgb</a:t>
            </a:r>
            <a:r>
              <a:rPr lang="zh-CN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接口不同</a:t>
            </a:r>
            <a:endParaRPr lang="en-US" altLang="zh-TW" sz="1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86" y="2631778"/>
            <a:ext cx="469433" cy="47552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112" y="2631778"/>
            <a:ext cx="469433" cy="47552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64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 animBg="1"/>
      <p:bldP spid="65" grpId="0"/>
      <p:bldP spid="70" grpId="0" animBg="1"/>
      <p:bldP spid="71" grpId="0"/>
      <p:bldP spid="72" grpId="0" animBg="1"/>
      <p:bldP spid="75" grpId="0"/>
      <p:bldP spid="77" grpId="0" animBg="1"/>
      <p:bldP spid="78" grpId="0"/>
      <p:bldP spid="79" grpId="0" animBg="1"/>
      <p:bldP spid="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834796" y="2873414"/>
            <a:ext cx="6095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6AE7FF"/>
                </a:solidFill>
              </a:rPr>
              <a:t>06     </a:t>
            </a:r>
            <a:r>
              <a:rPr lang="zh-CN" altLang="en-US" sz="6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比赛总结</a:t>
            </a:r>
            <a:endParaRPr lang="zh-CN" altLang="en-US" sz="6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3606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6" y="481330"/>
            <a:ext cx="2316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比赛总结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3" name="Rounded Rectangle 26"/>
          <p:cNvSpPr/>
          <p:nvPr/>
        </p:nvSpPr>
        <p:spPr>
          <a:xfrm>
            <a:off x="354330" y="2017737"/>
            <a:ext cx="2230429" cy="3820594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6AE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28"/>
          <p:cNvSpPr/>
          <p:nvPr/>
        </p:nvSpPr>
        <p:spPr>
          <a:xfrm>
            <a:off x="555143" y="2466659"/>
            <a:ext cx="1828800" cy="917930"/>
          </a:xfrm>
          <a:prstGeom prst="rect">
            <a:avLst/>
          </a:pr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</a:srgbClr>
              </a:gs>
              <a:gs pos="100000">
                <a:srgbClr val="FF33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深刻的赛题理解</a:t>
            </a:r>
            <a:endParaRPr 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5143" y="3952693"/>
            <a:ext cx="182879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对赛题场景我们有着深刻的理解和全面而深入的思考。</a:t>
            </a:r>
            <a:endParaRPr lang="zh-CN" altLang="en-US" dirty="0"/>
          </a:p>
        </p:txBody>
      </p:sp>
      <p:sp>
        <p:nvSpPr>
          <p:cNvPr id="56" name="Rounded Rectangle 26"/>
          <p:cNvSpPr/>
          <p:nvPr/>
        </p:nvSpPr>
        <p:spPr>
          <a:xfrm>
            <a:off x="3543801" y="2017737"/>
            <a:ext cx="2230429" cy="3820594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6AE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矩形 57"/>
          <p:cNvSpPr/>
          <p:nvPr/>
        </p:nvSpPr>
        <p:spPr>
          <a:xfrm>
            <a:off x="3744616" y="3960110"/>
            <a:ext cx="18288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从各个维度对数据进行细致的观察和统计分析，并且从业务角度出发分析数据，从中挖掘出重要的规律。</a:t>
            </a:r>
            <a:endParaRPr lang="zh-CN" altLang="en-US" dirty="0"/>
          </a:p>
        </p:txBody>
      </p:sp>
      <p:sp>
        <p:nvSpPr>
          <p:cNvPr id="59" name="Rounded Rectangle 26"/>
          <p:cNvSpPr/>
          <p:nvPr/>
        </p:nvSpPr>
        <p:spPr>
          <a:xfrm>
            <a:off x="6733272" y="2017737"/>
            <a:ext cx="2230429" cy="3820594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6AE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矩形 66"/>
          <p:cNvSpPr/>
          <p:nvPr/>
        </p:nvSpPr>
        <p:spPr>
          <a:xfrm>
            <a:off x="6934085" y="3681812"/>
            <a:ext cx="1856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训练多组模型，将它们融合成威力巨大的终极模型，从</a:t>
            </a:r>
            <a:r>
              <a:rPr lang="en-US" altLang="zh-CN" sz="1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榜验证集到</a:t>
            </a:r>
            <a:r>
              <a:rPr lang="en-US" altLang="zh-CN" sz="1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</a:t>
            </a: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榜测试集，我们的模型相对比较稳定</a:t>
            </a:r>
            <a:r>
              <a:rPr lang="zh-CN" altLang="en-US" sz="12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  <a:endParaRPr lang="zh-CN" altLang="en-US" sz="1600" dirty="0"/>
          </a:p>
        </p:txBody>
      </p:sp>
      <p:sp>
        <p:nvSpPr>
          <p:cNvPr id="76" name="Rectangle 28"/>
          <p:cNvSpPr/>
          <p:nvPr/>
        </p:nvSpPr>
        <p:spPr>
          <a:xfrm>
            <a:off x="3744615" y="2456046"/>
            <a:ext cx="1828800" cy="917930"/>
          </a:xfrm>
          <a:prstGeom prst="rect">
            <a:avLst/>
          </a:pr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</a:srgbClr>
              </a:gs>
              <a:gs pos="100000">
                <a:srgbClr val="FF33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细致的数据分析</a:t>
            </a:r>
            <a:endParaRPr 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Rectangle 28"/>
          <p:cNvSpPr/>
          <p:nvPr/>
        </p:nvSpPr>
        <p:spPr>
          <a:xfrm>
            <a:off x="6934085" y="2311347"/>
            <a:ext cx="1828800" cy="917930"/>
          </a:xfrm>
          <a:prstGeom prst="rect">
            <a:avLst/>
          </a:pr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</a:srgbClr>
              </a:gs>
              <a:gs pos="100000">
                <a:srgbClr val="FF33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稳定的模型</a:t>
            </a:r>
            <a:endParaRPr 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  <p:sp>
        <p:nvSpPr>
          <p:cNvPr id="16" name="Rounded Rectangle 26"/>
          <p:cNvSpPr/>
          <p:nvPr/>
        </p:nvSpPr>
        <p:spPr>
          <a:xfrm>
            <a:off x="9681174" y="2017737"/>
            <a:ext cx="2230429" cy="3820594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6AE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9881987" y="3681812"/>
            <a:ext cx="1856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比赛是一个不断尝试与思考的过程，我们对本次比赛目标一致而明确，频繁的沟通，及时的同步各自进展情况。</a:t>
            </a:r>
            <a:endParaRPr lang="zh-CN" altLang="en-US" sz="1600" dirty="0"/>
          </a:p>
        </p:txBody>
      </p:sp>
      <p:sp>
        <p:nvSpPr>
          <p:cNvPr id="18" name="Rectangle 28"/>
          <p:cNvSpPr/>
          <p:nvPr/>
        </p:nvSpPr>
        <p:spPr>
          <a:xfrm>
            <a:off x="9881987" y="2311347"/>
            <a:ext cx="1828800" cy="917930"/>
          </a:xfrm>
          <a:prstGeom prst="rect">
            <a:avLst/>
          </a:prstGeom>
          <a:gradFill flip="none" rotWithShape="1">
            <a:gsLst>
              <a:gs pos="0">
                <a:srgbClr val="FF3399">
                  <a:shade val="30000"/>
                  <a:satMod val="115000"/>
                </a:srgbClr>
              </a:gs>
              <a:gs pos="50000">
                <a:srgbClr val="FF3399">
                  <a:shade val="67500"/>
                  <a:satMod val="115000"/>
                </a:srgbClr>
              </a:gs>
              <a:gs pos="100000">
                <a:srgbClr val="FF3399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良好的沟通</a:t>
            </a:r>
            <a:endParaRPr 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5275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/>
      <p:bldP spid="56" grpId="0" animBg="1"/>
      <p:bldP spid="58" grpId="0"/>
      <p:bldP spid="59" grpId="0" animBg="1"/>
      <p:bldP spid="67" grpId="0"/>
      <p:bldP spid="76" grpId="0" animBg="1"/>
      <p:bldP spid="82" grpId="0" animBg="1"/>
      <p:bldP spid="16" grpId="0" animBg="1"/>
      <p:bldP spid="17" grpId="0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93e6d2fc74159836bb16d23f5ad7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" y="-2540"/>
            <a:ext cx="6817360" cy="68637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78500" y="2399030"/>
            <a:ext cx="5478145" cy="11068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sz="6600" b="1">
                <a:solidFill>
                  <a:srgbClr val="6AE7FF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89969" y="415297"/>
            <a:ext cx="367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目录 </a:t>
            </a:r>
            <a:r>
              <a:rPr lang="en-US" altLang="zh-CN" sz="4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en-US" altLang="zh-CN" sz="20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7692" y="1743896"/>
            <a:ext cx="71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14538" y="2374944"/>
            <a:ext cx="670984" cy="2453866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赛题背景分析</a:t>
            </a:r>
            <a:endParaRPr lang="zh-CN" altLang="en-US" sz="20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02926" y="1769296"/>
            <a:ext cx="71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8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524049" y="2379296"/>
            <a:ext cx="670984" cy="2453866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数据分析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460209" y="1743896"/>
            <a:ext cx="71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8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81332" y="2379296"/>
            <a:ext cx="670984" cy="2453866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特征工程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66678" y="1743896"/>
            <a:ext cx="71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28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487801" y="2379296"/>
            <a:ext cx="670984" cy="2453866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模型设计与分析</a:t>
            </a:r>
            <a:endParaRPr lang="zh-CN" altLang="en-US" sz="20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94270" y="1769296"/>
            <a:ext cx="71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28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494270" y="2379296"/>
            <a:ext cx="670984" cy="2453866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创新点</a:t>
            </a:r>
            <a:endParaRPr lang="zh-CN" altLang="en-US" sz="20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79616" y="1748248"/>
            <a:ext cx="71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28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479616" y="2379296"/>
            <a:ext cx="670984" cy="2453866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比赛总结</a:t>
            </a:r>
            <a:endParaRPr lang="zh-CN" altLang="en-US" sz="2000" b="1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43902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  <p:bldLst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3333116" y="2797214"/>
            <a:ext cx="59442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6AE7FF"/>
                </a:solidFill>
              </a:rPr>
              <a:t>01     </a:t>
            </a:r>
            <a:r>
              <a:rPr lang="zh-CN" altLang="en-US" sz="6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赛题背景</a:t>
            </a:r>
            <a:endParaRPr lang="zh-CN" altLang="en-US" sz="6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9614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/>
          <p:cNvGrpSpPr/>
          <p:nvPr/>
        </p:nvGrpSpPr>
        <p:grpSpPr>
          <a:xfrm rot="10800000" flipH="1">
            <a:off x="856023" y="1551397"/>
            <a:ext cx="9979148" cy="4571727"/>
            <a:chOff x="850264" y="1552754"/>
            <a:chExt cx="10491473" cy="4877076"/>
          </a:xfrm>
        </p:grpSpPr>
        <p:grpSp>
          <p:nvGrpSpPr>
            <p:cNvPr id="13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3" name="平行四边形 2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6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7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18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19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AE7F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4969" y="1142590"/>
            <a:ext cx="4373501" cy="245835"/>
            <a:chOff x="611" y="1760"/>
            <a:chExt cx="7241" cy="413"/>
          </a:xfrm>
          <a:solidFill>
            <a:srgbClr val="6AE7FF"/>
          </a:solidFill>
        </p:grpSpPr>
        <p:sp>
          <p:nvSpPr>
            <p:cNvPr id="4" name="矩形 3"/>
            <p:cNvSpPr/>
            <p:nvPr/>
          </p:nvSpPr>
          <p:spPr>
            <a:xfrm>
              <a:off x="5477" y="1760"/>
              <a:ext cx="2059" cy="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611" y="1996"/>
              <a:ext cx="5169" cy="72"/>
            </a:xfrm>
            <a:prstGeom prst="parallelogram">
              <a:avLst>
                <a:gd name="adj" fmla="val 3175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279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548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6820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7428" y="1976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3094" y="2173"/>
              <a:ext cx="4759" cy="0"/>
            </a:xfrm>
            <a:prstGeom prst="line">
              <a:avLst/>
            </a:prstGeom>
            <a:grpFill/>
            <a:ln>
              <a:solidFill>
                <a:srgbClr val="6AE7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1637181" y="2289049"/>
            <a:ext cx="87530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600" dirty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en-US" altLang="zh-CN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积累了大量不同时期、不同金额、不同期限、不同利率、不同市场环境下的借贷订单。在风控建模过程中，如何选择最合适的样本针对当前市场环境下特定金融产品建模，关系到所建模型在实际业务中的预测能力，直接影响金融机构的盈利能力</a:t>
            </a:r>
            <a:r>
              <a:rPr lang="zh-CN" altLang="en-US" sz="1600" dirty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多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金融场景下的模型训练是预测用户在不同场景下对应的不同产品所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发生的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违约概率。本赛题的主要目的是分析用户在小额现金贷和大额分期贷两种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产品下</a:t>
            </a:r>
            <a:r>
              <a:rPr lang="zh-CN" altLang="en-US" sz="1600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是否逾期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1" name="椭圆 30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960755" y="481330"/>
            <a:ext cx="141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赛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题背景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0" name="椭圆 19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60755" y="481330"/>
            <a:ext cx="141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赛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题背景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86" y="2554148"/>
            <a:ext cx="9083827" cy="174970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213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3333116" y="2797214"/>
            <a:ext cx="59442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6AE7FF"/>
                </a:solidFill>
              </a:rPr>
              <a:t>02     </a:t>
            </a:r>
            <a:r>
              <a:rPr lang="zh-CN" altLang="en-US" sz="6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数据分析</a:t>
            </a:r>
            <a:endParaRPr lang="zh-CN" altLang="en-US" sz="6600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7598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141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数据分析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0" name="组合 16"/>
          <p:cNvGrpSpPr/>
          <p:nvPr/>
        </p:nvGrpSpPr>
        <p:grpSpPr bwMode="auto">
          <a:xfrm>
            <a:off x="330010" y="1849016"/>
            <a:ext cx="361747" cy="293720"/>
            <a:chOff x="3000364" y="642924"/>
            <a:chExt cx="428628" cy="321471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3125380" y="660784"/>
              <a:ext cx="321471" cy="285752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982504" y="696503"/>
              <a:ext cx="250033" cy="214314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9" name="文字方塊 24">
            <a:extLst>
              <a:ext uri="{FF2B5EF4-FFF2-40B4-BE49-F238E27FC236}">
                <a16:creationId xmlns="" xmlns:a16="http://schemas.microsoft.com/office/drawing/2014/main" id="{51A014C9-C90A-486A-8CCC-FDFDDE0B8F49}"/>
              </a:ext>
            </a:extLst>
          </p:cNvPr>
          <p:cNvSpPr txBox="1"/>
          <p:nvPr/>
        </p:nvSpPr>
        <p:spPr>
          <a:xfrm>
            <a:off x="577850" y="1848534"/>
            <a:ext cx="266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训练集整体正负样本比例</a:t>
            </a:r>
            <a:endParaRPr lang="zh-TW" altLang="en-US" sz="1400" dirty="0">
              <a:solidFill>
                <a:srgbClr val="6AE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16"/>
          <p:cNvGrpSpPr/>
          <p:nvPr/>
        </p:nvGrpSpPr>
        <p:grpSpPr bwMode="auto">
          <a:xfrm>
            <a:off x="4444133" y="1849016"/>
            <a:ext cx="361747" cy="293720"/>
            <a:chOff x="3000364" y="642924"/>
            <a:chExt cx="428628" cy="321471"/>
          </a:xfrm>
        </p:grpSpPr>
        <p:sp>
          <p:nvSpPr>
            <p:cNvPr id="52" name="等腰三角形 51"/>
            <p:cNvSpPr/>
            <p:nvPr/>
          </p:nvSpPr>
          <p:spPr>
            <a:xfrm rot="5400000">
              <a:off x="3125380" y="660784"/>
              <a:ext cx="321471" cy="285752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2982504" y="696503"/>
              <a:ext cx="250033" cy="214314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4" name="文字方塊 24">
            <a:extLst>
              <a:ext uri="{FF2B5EF4-FFF2-40B4-BE49-F238E27FC236}">
                <a16:creationId xmlns="" xmlns:a16="http://schemas.microsoft.com/office/drawing/2014/main" id="{51A014C9-C90A-486A-8CCC-FDFDDE0B8F49}"/>
              </a:ext>
            </a:extLst>
          </p:cNvPr>
          <p:cNvSpPr txBox="1"/>
          <p:nvPr/>
        </p:nvSpPr>
        <p:spPr>
          <a:xfrm>
            <a:off x="4691973" y="1848534"/>
            <a:ext cx="266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训练集中</a:t>
            </a:r>
            <a:r>
              <a:rPr lang="en-US" altLang="zh-CN" sz="1400" dirty="0" err="1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</a:t>
            </a:r>
            <a:r>
              <a:rPr lang="zh-CN" altLang="en-US" sz="1400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正负样本比例</a:t>
            </a:r>
            <a:endParaRPr lang="zh-TW" altLang="en-US" sz="1400" dirty="0">
              <a:solidFill>
                <a:srgbClr val="6AE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16"/>
          <p:cNvGrpSpPr/>
          <p:nvPr/>
        </p:nvGrpSpPr>
        <p:grpSpPr bwMode="auto">
          <a:xfrm>
            <a:off x="8882087" y="1862590"/>
            <a:ext cx="361747" cy="293720"/>
            <a:chOff x="3000364" y="642924"/>
            <a:chExt cx="428628" cy="321471"/>
          </a:xfrm>
        </p:grpSpPr>
        <p:sp>
          <p:nvSpPr>
            <p:cNvPr id="60" name="等腰三角形 59"/>
            <p:cNvSpPr/>
            <p:nvPr/>
          </p:nvSpPr>
          <p:spPr>
            <a:xfrm rot="5400000">
              <a:off x="3125380" y="660784"/>
              <a:ext cx="321471" cy="285752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2982504" y="696503"/>
              <a:ext cx="250033" cy="214314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2" name="文字方塊 24">
            <a:extLst>
              <a:ext uri="{FF2B5EF4-FFF2-40B4-BE49-F238E27FC236}">
                <a16:creationId xmlns="" xmlns:a16="http://schemas.microsoft.com/office/drawing/2014/main" id="{51A014C9-C90A-486A-8CCC-FDFDDE0B8F49}"/>
              </a:ext>
            </a:extLst>
          </p:cNvPr>
          <p:cNvSpPr txBox="1"/>
          <p:nvPr/>
        </p:nvSpPr>
        <p:spPr>
          <a:xfrm>
            <a:off x="9129927" y="1862108"/>
            <a:ext cx="266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zh-CN" altLang="en-US" sz="1400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400" dirty="0" err="1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fq</a:t>
            </a:r>
            <a:r>
              <a:rPr lang="zh-CN" altLang="en-US" sz="1400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正负</a:t>
            </a:r>
            <a:r>
              <a:rPr lang="zh-CN" altLang="en-US" sz="1400" dirty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样本比例</a:t>
            </a:r>
            <a:endParaRPr lang="zh-TW" altLang="en-US" sz="1400" dirty="0">
              <a:solidFill>
                <a:srgbClr val="6AE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7" y="2412026"/>
            <a:ext cx="3807623" cy="3918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6" y="2412027"/>
            <a:ext cx="3885805" cy="39986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74" y="2384830"/>
            <a:ext cx="4017971" cy="4025803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476822" y="6144244"/>
            <a:ext cx="920944" cy="532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3399"/>
                </a:solidFill>
              </a:rPr>
              <a:t>1:9</a:t>
            </a:r>
            <a:endParaRPr lang="zh-CN" altLang="en-US" sz="2800" dirty="0">
              <a:solidFill>
                <a:srgbClr val="FF3399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521360" y="6191990"/>
            <a:ext cx="920944" cy="532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3399"/>
                </a:solidFill>
              </a:rPr>
              <a:t>1:8</a:t>
            </a:r>
            <a:endParaRPr lang="zh-CN" altLang="en-US" sz="2800" dirty="0">
              <a:solidFill>
                <a:srgbClr val="FF3399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9766048" y="6275358"/>
            <a:ext cx="920944" cy="532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3399"/>
                </a:solidFill>
              </a:rPr>
              <a:t>1:16</a:t>
            </a:r>
            <a:endParaRPr lang="zh-CN" altLang="en-US" sz="2800" dirty="0">
              <a:solidFill>
                <a:srgbClr val="FF3399"/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5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1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2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89" grpId="0"/>
      <p:bldP spid="54" grpId="0"/>
      <p:bldP spid="62" grpId="0"/>
      <p:bldP spid="8" grpId="0"/>
      <p:bldP spid="33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5" y="481330"/>
            <a:ext cx="1535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</a:t>
            </a:r>
            <a:endParaRPr lang="zh-CN" altLang="en-US" sz="1600" b="1" dirty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0" name="组合 16"/>
          <p:cNvGrpSpPr/>
          <p:nvPr/>
        </p:nvGrpSpPr>
        <p:grpSpPr bwMode="auto">
          <a:xfrm rot="5400000">
            <a:off x="10796404" y="2162103"/>
            <a:ext cx="413385" cy="291609"/>
            <a:chOff x="3000364" y="642924"/>
            <a:chExt cx="428628" cy="321471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3125380" y="660784"/>
              <a:ext cx="321471" cy="285752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982504" y="696503"/>
              <a:ext cx="250033" cy="214314"/>
            </a:xfrm>
            <a:prstGeom prst="triangl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9" name="文字方塊 24">
            <a:extLst>
              <a:ext uri="{FF2B5EF4-FFF2-40B4-BE49-F238E27FC236}">
                <a16:creationId xmlns="" xmlns:a16="http://schemas.microsoft.com/office/drawing/2014/main" id="{51A014C9-C90A-486A-8CCC-FDFDDE0B8F49}"/>
              </a:ext>
            </a:extLst>
          </p:cNvPr>
          <p:cNvSpPr txBox="1"/>
          <p:nvPr/>
        </p:nvSpPr>
        <p:spPr>
          <a:xfrm>
            <a:off x="10835170" y="2652395"/>
            <a:ext cx="4465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6A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训练集数据缺失分部图</a:t>
            </a:r>
            <a:endParaRPr lang="zh-CN" altLang="en-US" sz="1600" dirty="0">
              <a:solidFill>
                <a:srgbClr val="6AE7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89" y="230266"/>
            <a:ext cx="1395611" cy="6769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3" y="782460"/>
            <a:ext cx="10451446" cy="60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20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8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7097</TotalTime>
  <Words>861</Words>
  <Application>Microsoft Office PowerPoint</Application>
  <PresentationFormat>宽屏</PresentationFormat>
  <Paragraphs>216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华文彩云</vt:lpstr>
      <vt:lpstr>宋体</vt:lpstr>
      <vt:lpstr>微软雅黑</vt:lpstr>
      <vt:lpstr>Arial</vt:lpstr>
      <vt:lpstr>Calibri</vt:lpstr>
      <vt:lpstr>Consolas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lenovo</cp:lastModifiedBy>
  <cp:revision>214</cp:revision>
  <dcterms:created xsi:type="dcterms:W3CDTF">2017-07-15T13:06:00Z</dcterms:created>
  <dcterms:modified xsi:type="dcterms:W3CDTF">2018-12-04T06:27:18Z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